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5" r:id="rId4"/>
    <p:sldId id="271" r:id="rId5"/>
    <p:sldId id="274" r:id="rId6"/>
    <p:sldId id="275" r:id="rId7"/>
    <p:sldId id="263" r:id="rId8"/>
    <p:sldId id="257" r:id="rId9"/>
    <p:sldId id="259" r:id="rId10"/>
    <p:sldId id="266" r:id="rId11"/>
    <p:sldId id="267" r:id="rId12"/>
    <p:sldId id="258" r:id="rId13"/>
    <p:sldId id="273" r:id="rId14"/>
    <p:sldId id="262" r:id="rId15"/>
    <p:sldId id="261" r:id="rId16"/>
    <p:sldId id="268" r:id="rId17"/>
    <p:sldId id="269" r:id="rId18"/>
    <p:sldId id="270" r:id="rId19"/>
    <p:sldId id="26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C70B16-2EF6-4972-85DF-A297A1D95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4663440"/>
            <a:ext cx="2194560" cy="2194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E3BED-D18E-4C35-B78F-124E6D651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4B2BD-830A-448F-8410-7521679DE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3CDB8-5F5A-4099-B7E2-849D6648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7216-216B-4709-A7CE-379ED94C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E417D-6E00-4C91-BCE4-1213DED9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1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0A4B-AEBB-4F28-8FF2-0A5C6F1D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2DD11-5FB0-41F0-ACCB-F22CC776F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66D0-7C46-4E8C-8CAA-64F5AFF6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6D2E-3BB8-46CF-BEDA-34E6E1C5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E1A12-7A41-4696-B0DE-C24C6804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715A1-3B05-4580-BD50-594B66A32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43369-211C-4749-9C2D-B0ABF137B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5D07B-06AD-4EDC-9D75-66800DB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F8B5-F34D-4E85-9F87-882355D9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ACCF-BFC1-4124-ACBF-1A733155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4B78-8E61-4CEE-9F1F-336B27AA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5289-8534-41DB-B200-042D5D7E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1AED0-F293-4670-AE90-64A74367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2C596-4991-4F7F-9B24-F84CBCD0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789C-96CC-4A51-A44C-FFF59EAD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E948-156E-4ACD-8D23-86ECAEAB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00BBA-591D-421E-B090-B519DC35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0D7A5-460D-455E-9DFA-478AC90B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D0DF-E0FD-4C1D-BCB8-15F287B9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489C0-6249-4C96-B225-45245B97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D81D-A81E-489F-AE22-822581FF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E9FD-3105-4408-8C2F-5BC23E76F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3C17A-9A79-472A-A7E7-6F7F4EEBE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BED01-E56D-443E-94AA-8C3131EE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A6711-CE59-4C11-BF1B-BE87E695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B65F6-7F9D-4D61-AA92-2F619CF8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F61D-B5B2-4BD4-9E3B-329AFFE8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B7090-891B-417B-8DA9-73190D32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76810-CD28-45A9-B055-CA76A0F68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FF7CA-45B6-4BDB-AA7D-2F47716B3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C212F-5957-4139-90D5-0E6ACA7C2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3F8DC-AA29-4AC5-BECE-3083548B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4CB0B-9429-4566-994E-9C2BBE18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C08F0-D010-4E4B-B0CD-675ABFBB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FBB8-3089-4EFA-BAE3-743D8A49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3B4E9-C33D-4FD4-B3E8-58B7B72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647BA-7808-4C76-A6C8-2A7744D6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2DCF6-54B3-4276-BFEB-F7D25898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F2709-6D00-4479-A8CE-652F6A9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107DB-BFA2-4F56-A3EE-312C40F9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88B35-8AED-472E-8B03-2BF3059C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57F9-0C33-4AFB-B4C1-F73CE4E8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AEF7-E700-46BC-A6A3-A65C0804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6C773-2BCE-413C-B0CA-2901462F4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0FB5E-5FF6-42BF-9B71-A4524DDF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E54B-9B3D-4523-818F-F1887678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8CA9-2ED7-4D43-A83F-790638DC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7F19-EAD5-404C-9139-069FF7AC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4AB33-B6B3-431C-9CFB-19121E924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84A94-6FB0-4D63-82E3-A4CBCB991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1A548-E6CD-457F-AED6-13224197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29420-ECDD-4E97-9BEC-62C36F54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5216A-092A-4373-86AE-3ED763F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6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EF4BA-F8BE-4793-93F2-4001CB59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76079-29E8-4196-871D-5A751520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D6F0-702B-4836-B664-885D3CD79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DC753-CE81-4A5D-919F-882C5FFE275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B0160-A021-4313-B98D-F1902ECE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23F-436F-47D5-A64E-2D608157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3E60-2CFC-4E7F-AB74-0D311AB36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game, cup&#10;&#10;Description automatically generated">
            <a:extLst>
              <a:ext uri="{FF2B5EF4-FFF2-40B4-BE49-F238E27FC236}">
                <a16:creationId xmlns:a16="http://schemas.microsoft.com/office/drawing/2014/main" id="{FC6F7B56-6E60-416E-8417-EDC080FA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429577"/>
            <a:ext cx="5105400" cy="5998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F0FF29-5295-44C0-A82F-0181E14A9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1960 Triple LODD</a:t>
            </a:r>
            <a:br>
              <a:rPr lang="en-US" dirty="0"/>
            </a:br>
            <a:r>
              <a:rPr lang="en-US" dirty="0"/>
              <a:t>Louisville (KY) FD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330A7-F34D-427C-A8A0-1804FDFC9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December 17, 1960</a:t>
            </a:r>
          </a:p>
          <a:p>
            <a:r>
              <a:rPr lang="en-US" dirty="0"/>
              <a:t>Death by Smoke Inhalation</a:t>
            </a:r>
          </a:p>
          <a:p>
            <a:r>
              <a:rPr lang="en-US" dirty="0"/>
              <a:t>Multiple Sources – newspapers.com</a:t>
            </a:r>
          </a:p>
          <a:p>
            <a:r>
              <a:rPr lang="en-US" dirty="0"/>
              <a:t>supportingheroes.org</a:t>
            </a:r>
          </a:p>
        </p:txBody>
      </p:sp>
    </p:spTree>
    <p:extLst>
      <p:ext uri="{BB962C8B-B14F-4D97-AF65-F5344CB8AC3E}">
        <p14:creationId xmlns:p14="http://schemas.microsoft.com/office/powerpoint/2010/main" val="132999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newspaper&#10;&#10;Description automatically generated with medium confidence">
            <a:extLst>
              <a:ext uri="{FF2B5EF4-FFF2-40B4-BE49-F238E27FC236}">
                <a16:creationId xmlns:a16="http://schemas.microsoft.com/office/drawing/2014/main" id="{A889A280-2A81-4152-8FE6-DFFF5B0F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18878" cy="3842327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5A48C440-E24C-4BA3-A9F7-8AE1A68CA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" y="3348338"/>
            <a:ext cx="6164882" cy="3272889"/>
          </a:xfrm>
          <a:prstGeom prst="rect">
            <a:avLst/>
          </a:prstGeom>
        </p:spPr>
      </p:pic>
      <p:pic>
        <p:nvPicPr>
          <p:cNvPr id="4" name="Picture 3" descr="A picture containing road, truck, outdoor, transport&#10;&#10;Description automatically generated">
            <a:extLst>
              <a:ext uri="{FF2B5EF4-FFF2-40B4-BE49-F238E27FC236}">
                <a16:creationId xmlns:a16="http://schemas.microsoft.com/office/drawing/2014/main" id="{F0DEBA1C-47CC-40D8-9138-3C397B4D3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78" y="1523999"/>
            <a:ext cx="5611678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F4D2C0B-180D-4842-81D8-18BDDB24C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2" y="138547"/>
            <a:ext cx="4370988" cy="4453178"/>
          </a:xfrm>
          <a:prstGeom prst="rect">
            <a:avLst/>
          </a:prstGeom>
        </p:spPr>
      </p:pic>
      <p:pic>
        <p:nvPicPr>
          <p:cNvPr id="5" name="Picture 4" descr="A picture containing text, newspaper, receipt&#10;&#10;Description automatically generated">
            <a:extLst>
              <a:ext uri="{FF2B5EF4-FFF2-40B4-BE49-F238E27FC236}">
                <a16:creationId xmlns:a16="http://schemas.microsoft.com/office/drawing/2014/main" id="{037BF7A7-AE28-4D0A-B51A-88EEE52C5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1" y="3338530"/>
            <a:ext cx="4356339" cy="1865914"/>
          </a:xfrm>
          <a:prstGeom prst="rect">
            <a:avLst/>
          </a:prstGeom>
        </p:spPr>
      </p:pic>
      <p:pic>
        <p:nvPicPr>
          <p:cNvPr id="6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7581824-A9FA-4B9D-AA46-8F969071C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14" y="106612"/>
            <a:ext cx="4724021" cy="66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5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1FE146-205D-4681-ABBD-77DC2DEA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82" y="1939637"/>
            <a:ext cx="6596199" cy="3611418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47A16801-B9FD-415A-AE19-46061C9D0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17" y="643467"/>
            <a:ext cx="31197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ewspaper with a person's face on it&#10;&#10;Description automatically generated with low confidence">
            <a:extLst>
              <a:ext uri="{FF2B5EF4-FFF2-40B4-BE49-F238E27FC236}">
                <a16:creationId xmlns:a16="http://schemas.microsoft.com/office/drawing/2014/main" id="{BCAAC025-FE1C-4FD7-A7E7-026ABA661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2" y="165682"/>
            <a:ext cx="4256612" cy="6526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CF4D7-E86D-4B9F-8027-56D07699D17E}"/>
              </a:ext>
            </a:extLst>
          </p:cNvPr>
          <p:cNvSpPr txBox="1"/>
          <p:nvPr/>
        </p:nvSpPr>
        <p:spPr>
          <a:xfrm>
            <a:off x="4526403" y="2505669"/>
            <a:ext cx="228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images to expand and read article.</a:t>
            </a:r>
          </a:p>
        </p:txBody>
      </p:sp>
      <p:pic>
        <p:nvPicPr>
          <p:cNvPr id="18" name="Picture 1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12C2F2F5-C75E-4D70-AC86-8A7F793B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5" y="165682"/>
            <a:ext cx="5121360" cy="64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9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C9920109-C8F2-4E45-949E-ADE6F81B2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1" y="108622"/>
            <a:ext cx="8991138" cy="66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9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rain, weapon, building&#10;&#10;Description automatically generated">
            <a:extLst>
              <a:ext uri="{FF2B5EF4-FFF2-40B4-BE49-F238E27FC236}">
                <a16:creationId xmlns:a16="http://schemas.microsoft.com/office/drawing/2014/main" id="{9E1A1470-FD4E-4EEB-8D54-0CF838B2B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8" y="694213"/>
            <a:ext cx="11401503" cy="54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EECC2CF-4D7D-4813-B16C-37701882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15" y="643466"/>
            <a:ext cx="7074370" cy="557106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6B992C9-82C5-496F-BB1A-4D0B7ACD9A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52" y="482727"/>
            <a:ext cx="5322848" cy="62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6735DB-64F2-4BCE-A600-136B88D1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643466"/>
            <a:ext cx="7902222" cy="5571067"/>
          </a:xfrm>
          <a:prstGeom prst="rect">
            <a:avLst/>
          </a:prstGeom>
        </p:spPr>
      </p:pic>
      <p:pic>
        <p:nvPicPr>
          <p:cNvPr id="11" name="Picture 10" descr="A picture containing drawing, game, cup&#10;&#10;Description automatically generated">
            <a:extLst>
              <a:ext uri="{FF2B5EF4-FFF2-40B4-BE49-F238E27FC236}">
                <a16:creationId xmlns:a16="http://schemas.microsoft.com/office/drawing/2014/main" id="{AC6323C9-5E63-4E07-A03D-C35468AC9F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02" y="643466"/>
            <a:ext cx="5105400" cy="59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32287E-2726-46CA-B147-6E722F23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24" y="643466"/>
            <a:ext cx="7330352" cy="5571067"/>
          </a:xfrm>
          <a:prstGeom prst="rect">
            <a:avLst/>
          </a:prstGeom>
        </p:spPr>
      </p:pic>
      <p:pic>
        <p:nvPicPr>
          <p:cNvPr id="11" name="Picture 10" descr="A picture containing drawing, game, cup&#10;&#10;Description automatically generated">
            <a:extLst>
              <a:ext uri="{FF2B5EF4-FFF2-40B4-BE49-F238E27FC236}">
                <a16:creationId xmlns:a16="http://schemas.microsoft.com/office/drawing/2014/main" id="{30DCF322-05EF-4FA7-8355-A0007AFA6A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1" y="309330"/>
            <a:ext cx="5459451" cy="64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8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two people&#10;&#10;Description automatically generated with low confidence">
            <a:extLst>
              <a:ext uri="{FF2B5EF4-FFF2-40B4-BE49-F238E27FC236}">
                <a16:creationId xmlns:a16="http://schemas.microsoft.com/office/drawing/2014/main" id="{7F7D33A2-0E43-47EC-96DB-934B1B8E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6" y="-8804"/>
            <a:ext cx="10589769" cy="68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79E7-2034-42B5-9855-C0351DAF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58"/>
            <a:ext cx="10515600" cy="945512"/>
          </a:xfrm>
        </p:spPr>
        <p:txBody>
          <a:bodyPr/>
          <a:lstStyle/>
          <a:p>
            <a:pPr algn="ctr"/>
            <a:r>
              <a:rPr lang="en-US" dirty="0"/>
              <a:t>2545 S. Third</a:t>
            </a:r>
          </a:p>
        </p:txBody>
      </p:sp>
      <p:pic>
        <p:nvPicPr>
          <p:cNvPr id="4" name="Picture 3" descr="A large building with a sign in front of it&#10;&#10;Description automatically generated with low confidence">
            <a:extLst>
              <a:ext uri="{FF2B5EF4-FFF2-40B4-BE49-F238E27FC236}">
                <a16:creationId xmlns:a16="http://schemas.microsoft.com/office/drawing/2014/main" id="{2B560B74-7C9B-4B68-A241-D9ECD91F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5" y="1000966"/>
            <a:ext cx="9242257" cy="5622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1042B-D604-44F3-AC83-FB1672969466}"/>
              </a:ext>
            </a:extLst>
          </p:cNvPr>
          <p:cNvSpPr txBox="1"/>
          <p:nvPr/>
        </p:nvSpPr>
        <p:spPr>
          <a:xfrm>
            <a:off x="8774545" y="6623339"/>
            <a:ext cx="314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Historiclouisville.weebly.com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20AEE-8ACB-41FA-A26D-D160AAF804F3}"/>
              </a:ext>
            </a:extLst>
          </p:cNvPr>
          <p:cNvSpPr txBox="1"/>
          <p:nvPr/>
        </p:nvSpPr>
        <p:spPr>
          <a:xfrm>
            <a:off x="10456178" y="2167116"/>
            <a:ext cx="15939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stories w/attic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40 lane bowling alley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Coffee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Night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Mortgage company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01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CDFF5F4-A300-4501-BAA4-24F33E7B1F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C6485-D941-4181-B895-682900FE01DA}"/>
              </a:ext>
            </a:extLst>
          </p:cNvPr>
          <p:cNvSpPr txBox="1"/>
          <p:nvPr/>
        </p:nvSpPr>
        <p:spPr>
          <a:xfrm>
            <a:off x="378903" y="612844"/>
            <a:ext cx="114341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presentation was produced </a:t>
            </a:r>
          </a:p>
          <a:p>
            <a:pPr algn="ctr"/>
            <a:r>
              <a:rPr lang="en-US" sz="4000" dirty="0"/>
              <a:t>as part of the </a:t>
            </a:r>
          </a:p>
          <a:p>
            <a:pPr algn="ctr"/>
            <a:r>
              <a:rPr lang="en-US" sz="4000" dirty="0"/>
              <a:t>National Fallen Firefighters Foundation’s </a:t>
            </a:r>
          </a:p>
          <a:p>
            <a:pPr algn="ctr"/>
            <a:r>
              <a:rPr lang="en-US" sz="4000" dirty="0"/>
              <a:t>Project Roll Call</a:t>
            </a:r>
          </a:p>
          <a:p>
            <a:pPr algn="ctr"/>
            <a:r>
              <a:rPr lang="en-US" sz="4000" dirty="0"/>
              <a:t>honoring fallen firefighters from the memorial park’s Walk of Honor®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Rest in Peace</a:t>
            </a:r>
          </a:p>
          <a:p>
            <a:pPr algn="ctr"/>
            <a:r>
              <a:rPr lang="en-US" sz="4000" dirty="0"/>
              <a:t> Captain Buren, Sergeant Wilson and Firefighter Pryor </a:t>
            </a:r>
          </a:p>
        </p:txBody>
      </p:sp>
    </p:spTree>
    <p:extLst>
      <p:ext uri="{BB962C8B-B14F-4D97-AF65-F5344CB8AC3E}">
        <p14:creationId xmlns:p14="http://schemas.microsoft.com/office/powerpoint/2010/main" val="59064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ECB7F7C-CD8A-48EB-B2E3-24C7EEAE3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E9789-3DC8-4D41-B7AC-3B9F19D5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Louisville, KY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December 17, 1960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F3AD-69BE-4327-9E80-7A826DD68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785091"/>
            <a:ext cx="5744685" cy="50070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Fire breaks out at 1925 hrs. on the grill at the </a:t>
            </a:r>
            <a:r>
              <a:rPr lang="en-US" sz="2000" dirty="0" err="1">
                <a:solidFill>
                  <a:srgbClr val="FFFFFF"/>
                </a:solidFill>
              </a:rPr>
              <a:t>Parkmoor</a:t>
            </a:r>
            <a:r>
              <a:rPr lang="en-US" sz="2000" dirty="0">
                <a:solidFill>
                  <a:srgbClr val="FFFFFF"/>
                </a:solidFill>
              </a:rPr>
              <a:t> Recreation Center, 2545 S. Third.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Owner fails in attempt to extinguish fire before calling LFD. First alarm at 1926 hrs.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“Only a little smoke was visible from the roof upon arrival…”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Additional alarms sounded at 1932 hrs., 1938 hrs., with three special alarms sounded between 1938 hrs. and 2003 hrs. 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Fire was contained within an hour by 14 of 17 engines, 2 of 3 ladders, and 2 of 4 quads in LFD’s frontline companies.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3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5308FE-C2BF-49E1-A24A-3CF58EF812F4}"/>
              </a:ext>
            </a:extLst>
          </p:cNvPr>
          <p:cNvSpPr txBox="1"/>
          <p:nvPr/>
        </p:nvSpPr>
        <p:spPr>
          <a:xfrm>
            <a:off x="8305101" y="6034574"/>
            <a:ext cx="36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Photos, alarm information and member company assignments courtesy Kent Parrish</a:t>
            </a:r>
          </a:p>
          <a:p>
            <a:pPr algn="ctr"/>
            <a:r>
              <a:rPr lang="en-US" sz="1200" dirty="0"/>
              <a:t>www.kentuckyfiretrucks.com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EE8A-8CBF-4B9B-A1FC-EAFAA845F1E1}"/>
              </a:ext>
            </a:extLst>
          </p:cNvPr>
          <p:cNvSpPr txBox="1"/>
          <p:nvPr/>
        </p:nvSpPr>
        <p:spPr>
          <a:xfrm>
            <a:off x="8047658" y="1741638"/>
            <a:ext cx="3979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*Captain Buren was Battalion 3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*Sergeant Wilson was Battalion 3 Aide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(Both were scheduled to be off but were working for others.)</a:t>
            </a:r>
            <a:endParaRPr lang="en-US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090FD-9154-4EEB-B48B-684DBC08482C}"/>
              </a:ext>
            </a:extLst>
          </p:cNvPr>
          <p:cNvSpPr txBox="1"/>
          <p:nvPr/>
        </p:nvSpPr>
        <p:spPr>
          <a:xfrm>
            <a:off x="3291510" y="60319"/>
            <a:ext cx="608955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r>
              <a:rPr lang="en-US" sz="4000" b="1" baseline="30000" dirty="0"/>
              <a:t>st</a:t>
            </a:r>
            <a:r>
              <a:rPr lang="en-US" sz="4000" b="1" dirty="0"/>
              <a:t> Alarm</a:t>
            </a:r>
            <a:endParaRPr lang="en-US" sz="2500" b="1" dirty="0"/>
          </a:p>
          <a:p>
            <a:pPr algn="ctr"/>
            <a:r>
              <a:rPr lang="en-US" sz="2500" dirty="0"/>
              <a:t>Engines 16 and 18, Quad 8, Battalion 3</a:t>
            </a:r>
            <a:r>
              <a:rPr lang="en-US" sz="2500" dirty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" name="Picture 12" descr="An old red truck&#10;&#10;Description automatically generated with low confidence">
            <a:extLst>
              <a:ext uri="{FF2B5EF4-FFF2-40B4-BE49-F238E27FC236}">
                <a16:creationId xmlns:a16="http://schemas.microsoft.com/office/drawing/2014/main" id="{CD66DCF1-A712-4307-8559-9E5B2C39BA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6" y="1453016"/>
            <a:ext cx="3966192" cy="2450663"/>
          </a:xfrm>
          <a:prstGeom prst="rect">
            <a:avLst/>
          </a:prstGeom>
        </p:spPr>
      </p:pic>
      <p:pic>
        <p:nvPicPr>
          <p:cNvPr id="16" name="Picture 15" descr="A red fire truck&#10;&#10;Description automatically generated with low confidence">
            <a:extLst>
              <a:ext uri="{FF2B5EF4-FFF2-40B4-BE49-F238E27FC236}">
                <a16:creationId xmlns:a16="http://schemas.microsoft.com/office/drawing/2014/main" id="{F5FD32C0-F4B6-4364-A965-7BB9126F8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65" y="1453016"/>
            <a:ext cx="3630078" cy="2428450"/>
          </a:xfrm>
          <a:prstGeom prst="rect">
            <a:avLst/>
          </a:prstGeom>
        </p:spPr>
      </p:pic>
      <p:pic>
        <p:nvPicPr>
          <p:cNvPr id="18" name="Picture 17" descr="A black and white photo of a military vehicle&#10;&#10;Description automatically generated">
            <a:extLst>
              <a:ext uri="{FF2B5EF4-FFF2-40B4-BE49-F238E27FC236}">
                <a16:creationId xmlns:a16="http://schemas.microsoft.com/office/drawing/2014/main" id="{760FCA68-1A09-4E27-8A1E-2019321718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2" y="4066132"/>
            <a:ext cx="6092922" cy="25119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797641-A22A-4597-B982-3B361AB06636}"/>
              </a:ext>
            </a:extLst>
          </p:cNvPr>
          <p:cNvSpPr txBox="1"/>
          <p:nvPr/>
        </p:nvSpPr>
        <p:spPr>
          <a:xfrm>
            <a:off x="2958310" y="3419801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Engine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0A0E5-C42F-4694-AD02-79171C5D1531}"/>
              </a:ext>
            </a:extLst>
          </p:cNvPr>
          <p:cNvSpPr txBox="1"/>
          <p:nvPr/>
        </p:nvSpPr>
        <p:spPr>
          <a:xfrm>
            <a:off x="6736741" y="3429000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Engine 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1BECE1-D438-4502-AB0A-0838659A028B}"/>
              </a:ext>
            </a:extLst>
          </p:cNvPr>
          <p:cNvSpPr txBox="1"/>
          <p:nvPr/>
        </p:nvSpPr>
        <p:spPr>
          <a:xfrm>
            <a:off x="4586287" y="6034574"/>
            <a:ext cx="1746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Quad 8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(Firefighter Pryor’s Company)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0A84DC-D59D-4F14-A1F1-3FF9BEA99FB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72" y="2030779"/>
            <a:ext cx="3698987" cy="804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55524-6DB1-49CD-AE55-F86FF862B203}"/>
              </a:ext>
            </a:extLst>
          </p:cNvPr>
          <p:cNvSpPr txBox="1"/>
          <p:nvPr/>
        </p:nvSpPr>
        <p:spPr>
          <a:xfrm>
            <a:off x="8130257" y="4525696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3 special alarms called   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48B66D-05E3-475F-8D7F-C6476054D0A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36" y="6357739"/>
            <a:ext cx="1681018" cy="3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26" grpId="0"/>
      <p:bldP spid="27" grpId="0"/>
      <p:bldP spid="2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75893-0B17-45EE-B35D-092CB73C0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393"/>
            <a:ext cx="5181600" cy="124911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/>
              <a:t>2</a:t>
            </a:r>
            <a:r>
              <a:rPr lang="en-US" sz="4000" b="1" baseline="30000" dirty="0"/>
              <a:t>nd</a:t>
            </a:r>
            <a:r>
              <a:rPr lang="en-US" sz="4000" b="1" dirty="0"/>
              <a:t> Alarm</a:t>
            </a:r>
          </a:p>
          <a:p>
            <a:pPr marL="0" indent="0" algn="ctr">
              <a:buNone/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Engines 6, 7, and 8, Truck 3, Battalion 2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10" name="Picture 9" descr="A picture containing truck, sky, outdoor, parked&#10;&#10;Description automatically generated">
            <a:extLst>
              <a:ext uri="{FF2B5EF4-FFF2-40B4-BE49-F238E27FC236}">
                <a16:creationId xmlns:a16="http://schemas.microsoft.com/office/drawing/2014/main" id="{78FF7E8B-1F0A-407C-A52A-6034644DFC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" y="1376218"/>
            <a:ext cx="4105447" cy="2623766"/>
          </a:xfrm>
          <a:prstGeom prst="rect">
            <a:avLst/>
          </a:prstGeom>
        </p:spPr>
      </p:pic>
      <p:pic>
        <p:nvPicPr>
          <p:cNvPr id="12" name="Picture 11" descr="A picture containing text, truck, road, outdoor&#10;&#10;Description automatically generated">
            <a:extLst>
              <a:ext uri="{FF2B5EF4-FFF2-40B4-BE49-F238E27FC236}">
                <a16:creationId xmlns:a16="http://schemas.microsoft.com/office/drawing/2014/main" id="{74E34E0C-CC77-46DF-9013-3BA9CB9034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6" y="1738681"/>
            <a:ext cx="3598849" cy="2261302"/>
          </a:xfrm>
          <a:prstGeom prst="rect">
            <a:avLst/>
          </a:prstGeom>
        </p:spPr>
      </p:pic>
      <p:pic>
        <p:nvPicPr>
          <p:cNvPr id="14" name="Picture 13" descr="A car parked in front of a brick building&#10;&#10;Description automatically generated with low confidence">
            <a:extLst>
              <a:ext uri="{FF2B5EF4-FFF2-40B4-BE49-F238E27FC236}">
                <a16:creationId xmlns:a16="http://schemas.microsoft.com/office/drawing/2014/main" id="{27DACE2F-A533-4E75-A5B7-3AEA86F2A3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4" y="3712912"/>
            <a:ext cx="3598849" cy="2862880"/>
          </a:xfrm>
          <a:prstGeom prst="rect">
            <a:avLst/>
          </a:prstGeom>
        </p:spPr>
      </p:pic>
      <p:pic>
        <p:nvPicPr>
          <p:cNvPr id="16" name="Picture 15" descr="A black and white photo of a car on a road&#10;&#10;Description automatically generated with low confidence">
            <a:extLst>
              <a:ext uri="{FF2B5EF4-FFF2-40B4-BE49-F238E27FC236}">
                <a16:creationId xmlns:a16="http://schemas.microsoft.com/office/drawing/2014/main" id="{62F4FFD9-2724-4912-8D59-A051514C2C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14" y="4078587"/>
            <a:ext cx="4535550" cy="26349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A4FE84-6E86-431B-BB28-E773C4389514}"/>
              </a:ext>
            </a:extLst>
          </p:cNvPr>
          <p:cNvSpPr txBox="1"/>
          <p:nvPr/>
        </p:nvSpPr>
        <p:spPr>
          <a:xfrm>
            <a:off x="2120776" y="3244334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Engine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70CFB0-F9DA-46F6-8153-CE6241495D88}"/>
              </a:ext>
            </a:extLst>
          </p:cNvPr>
          <p:cNvSpPr txBox="1"/>
          <p:nvPr/>
        </p:nvSpPr>
        <p:spPr>
          <a:xfrm>
            <a:off x="6240346" y="3528246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Engine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063F3E-4033-4385-A3D8-774CCA80925C}"/>
              </a:ext>
            </a:extLst>
          </p:cNvPr>
          <p:cNvSpPr txBox="1"/>
          <p:nvPr/>
        </p:nvSpPr>
        <p:spPr>
          <a:xfrm>
            <a:off x="2675361" y="5801041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Engine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37B6A2-4C03-42ED-81E3-DCF8E8029781}"/>
              </a:ext>
            </a:extLst>
          </p:cNvPr>
          <p:cNvSpPr txBox="1"/>
          <p:nvPr/>
        </p:nvSpPr>
        <p:spPr>
          <a:xfrm>
            <a:off x="8886689" y="6190287"/>
            <a:ext cx="237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Truck 3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(Sgt. Wilson’s normal assigned company)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31A8F-7A09-41BD-9AB5-B55C67C07E2F}"/>
              </a:ext>
            </a:extLst>
          </p:cNvPr>
          <p:cNvSpPr txBox="1"/>
          <p:nvPr/>
        </p:nvSpPr>
        <p:spPr>
          <a:xfrm>
            <a:off x="8372184" y="2460037"/>
            <a:ext cx="36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Photos, alarm information and member company assignments courtesy Kent Parrish</a:t>
            </a:r>
          </a:p>
          <a:p>
            <a:pPr algn="ctr"/>
            <a:r>
              <a:rPr lang="en-US" sz="1200" dirty="0"/>
              <a:t>www.kentuckyfiretrucks.com</a:t>
            </a:r>
          </a:p>
        </p:txBody>
      </p:sp>
    </p:spTree>
    <p:extLst>
      <p:ext uri="{BB962C8B-B14F-4D97-AF65-F5344CB8AC3E}">
        <p14:creationId xmlns:p14="http://schemas.microsoft.com/office/powerpoint/2010/main" val="7731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9" grpId="0"/>
      <p:bldP spid="20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7398-3BE4-4D1C-AA12-E028D24A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81"/>
            <a:ext cx="10515600" cy="12807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3rd Alarm</a:t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Engines 9, 1, and 5, Quad 9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Battalion 1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800" dirty="0"/>
          </a:p>
        </p:txBody>
      </p:sp>
      <p:pic>
        <p:nvPicPr>
          <p:cNvPr id="4" name="Picture 3" descr="A black and white photo of a military vehicle&#10;&#10;Description automatically generated with medium confidence">
            <a:extLst>
              <a:ext uri="{FF2B5EF4-FFF2-40B4-BE49-F238E27FC236}">
                <a16:creationId xmlns:a16="http://schemas.microsoft.com/office/drawing/2014/main" id="{B0F4FFCB-54F5-427C-A7DC-54BB997ED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8" y="1526796"/>
            <a:ext cx="3459443" cy="2306295"/>
          </a:xfrm>
          <a:prstGeom prst="rect">
            <a:avLst/>
          </a:prstGeom>
        </p:spPr>
      </p:pic>
      <p:pic>
        <p:nvPicPr>
          <p:cNvPr id="6" name="Picture 5" descr="A picture containing truck, building, outdoor, red&#10;&#10;Description automatically generated">
            <a:extLst>
              <a:ext uri="{FF2B5EF4-FFF2-40B4-BE49-F238E27FC236}">
                <a16:creationId xmlns:a16="http://schemas.microsoft.com/office/drawing/2014/main" id="{1CAB4834-C542-4B73-8E95-FA81D61D65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09" y="1526796"/>
            <a:ext cx="3755665" cy="2306295"/>
          </a:xfrm>
          <a:prstGeom prst="rect">
            <a:avLst/>
          </a:prstGeom>
        </p:spPr>
      </p:pic>
      <p:pic>
        <p:nvPicPr>
          <p:cNvPr id="8" name="Picture 7" descr="A picture containing truck, sky, outdoor, car&#10;&#10;Description automatically generated">
            <a:extLst>
              <a:ext uri="{FF2B5EF4-FFF2-40B4-BE49-F238E27FC236}">
                <a16:creationId xmlns:a16="http://schemas.microsoft.com/office/drawing/2014/main" id="{19B42CBE-9ADC-47C1-85C8-B3147C91D6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20" y="1526796"/>
            <a:ext cx="3176970" cy="2306295"/>
          </a:xfrm>
          <a:prstGeom prst="rect">
            <a:avLst/>
          </a:prstGeom>
        </p:spPr>
      </p:pic>
      <p:pic>
        <p:nvPicPr>
          <p:cNvPr id="10" name="Picture 9" descr="A black and white photo of a truck parked on a street&#10;&#10;Description automatically generated with low confidence">
            <a:extLst>
              <a:ext uri="{FF2B5EF4-FFF2-40B4-BE49-F238E27FC236}">
                <a16:creationId xmlns:a16="http://schemas.microsoft.com/office/drawing/2014/main" id="{6E35C5C4-7712-4C8A-A538-044546892C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45" y="3943780"/>
            <a:ext cx="4188592" cy="2774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34492C-C751-4005-BD9B-319FF0049CB3}"/>
              </a:ext>
            </a:extLst>
          </p:cNvPr>
          <p:cNvSpPr txBox="1"/>
          <p:nvPr/>
        </p:nvSpPr>
        <p:spPr>
          <a:xfrm>
            <a:off x="2349273" y="3342935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Engine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D5FB2-6BBB-4F68-A17F-D429505C9165}"/>
              </a:ext>
            </a:extLst>
          </p:cNvPr>
          <p:cNvSpPr txBox="1"/>
          <p:nvPr/>
        </p:nvSpPr>
        <p:spPr>
          <a:xfrm>
            <a:off x="6255247" y="3349227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Engine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6B387-5E46-4347-B1F9-6088AA6CE919}"/>
              </a:ext>
            </a:extLst>
          </p:cNvPr>
          <p:cNvSpPr txBox="1"/>
          <p:nvPr/>
        </p:nvSpPr>
        <p:spPr>
          <a:xfrm>
            <a:off x="9887623" y="3358947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Engine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271C89-F01F-4C87-B430-30B993FF315E}"/>
              </a:ext>
            </a:extLst>
          </p:cNvPr>
          <p:cNvSpPr txBox="1"/>
          <p:nvPr/>
        </p:nvSpPr>
        <p:spPr>
          <a:xfrm>
            <a:off x="6561548" y="6123543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Quad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3ED5D-5214-4652-BFE2-552B41A6F0D1}"/>
              </a:ext>
            </a:extLst>
          </p:cNvPr>
          <p:cNvSpPr txBox="1"/>
          <p:nvPr/>
        </p:nvSpPr>
        <p:spPr>
          <a:xfrm>
            <a:off x="8305101" y="6034574"/>
            <a:ext cx="36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Photos, alarm information and member company assignments courtesy Kent Parrish</a:t>
            </a:r>
          </a:p>
          <a:p>
            <a:pPr algn="ctr"/>
            <a:r>
              <a:rPr lang="en-US" sz="1200" dirty="0"/>
              <a:t>www.kentuckyfiretrucks.com</a:t>
            </a:r>
          </a:p>
        </p:txBody>
      </p:sp>
    </p:spTree>
    <p:extLst>
      <p:ext uri="{BB962C8B-B14F-4D97-AF65-F5344CB8AC3E}">
        <p14:creationId xmlns:p14="http://schemas.microsoft.com/office/powerpoint/2010/main" val="5242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E03D61C-4B54-4077-87CF-910FE8F3D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26B159-ADF5-4947-9419-7FF6D70E6DE4}"/>
              </a:ext>
            </a:extLst>
          </p:cNvPr>
          <p:cNvSpPr txBox="1"/>
          <p:nvPr/>
        </p:nvSpPr>
        <p:spPr>
          <a:xfrm>
            <a:off x="6421700" y="2048256"/>
            <a:ext cx="5154168" cy="412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 backdraft occurred, overcoming Captain Buren and trapping Sergeant Wilson and Firefighter Pryor.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6 other firefighters were injured.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Captain Buren died on the way to the hospital at 2010 hrs.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Sergeant Wilson was found at 2215 hrs.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Firefighter Pryor was found at 0200 the next day.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 fire was believed to have extended from the grill into a large attic space where it built up an excessive amount of heat and became ventilation limited. </a:t>
            </a:r>
          </a:p>
        </p:txBody>
      </p:sp>
    </p:spTree>
    <p:extLst>
      <p:ext uri="{BB962C8B-B14F-4D97-AF65-F5344CB8AC3E}">
        <p14:creationId xmlns:p14="http://schemas.microsoft.com/office/powerpoint/2010/main" val="1813274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30527D48-AFC9-43EE-98CC-A6FF65438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50" y="194438"/>
            <a:ext cx="9703299" cy="1212912"/>
          </a:xfrm>
        </p:spPr>
      </p:pic>
      <p:pic>
        <p:nvPicPr>
          <p:cNvPr id="13" name="Picture 12" descr="A picture containing text, newspaper, photo, black&#10;&#10;Description automatically generated">
            <a:extLst>
              <a:ext uri="{FF2B5EF4-FFF2-40B4-BE49-F238E27FC236}">
                <a16:creationId xmlns:a16="http://schemas.microsoft.com/office/drawing/2014/main" id="{07A36A9B-A9D7-4358-B4E4-0313D1FE3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4" y="1663610"/>
            <a:ext cx="10031751" cy="48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C643B3B3-4032-4159-945F-782B52009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" y="609440"/>
            <a:ext cx="3321062" cy="5639120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AA90F256-4685-4133-B09B-9C607045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89" y="678809"/>
            <a:ext cx="3495736" cy="5581902"/>
          </a:xfrm>
          <a:prstGeom prst="rect">
            <a:avLst/>
          </a:prstGeom>
        </p:spPr>
      </p:pic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75DEB4C-C74D-4752-AD8D-3DD5C0F40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678810"/>
            <a:ext cx="2886075" cy="55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7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449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1960 Triple LODD Louisville (KY) FD</vt:lpstr>
      <vt:lpstr>2545 S. Third</vt:lpstr>
      <vt:lpstr>Louisville, KY December 17, 1960</vt:lpstr>
      <vt:lpstr>PowerPoint Presentation</vt:lpstr>
      <vt:lpstr>PowerPoint Presentation</vt:lpstr>
      <vt:lpstr>3rd Alarm Engines 9, 1, and 5, Quad 9 Battalion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1960 Triple LODD Louisville (KY) FD</dc:title>
  <dc:creator>John Tippett</dc:creator>
  <cp:lastModifiedBy>John Tippett</cp:lastModifiedBy>
  <cp:revision>31</cp:revision>
  <dcterms:created xsi:type="dcterms:W3CDTF">2020-12-23T02:55:27Z</dcterms:created>
  <dcterms:modified xsi:type="dcterms:W3CDTF">2020-12-30T13:28:56Z</dcterms:modified>
</cp:coreProperties>
</file>